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1" r:id="rId6"/>
    <p:sldId id="262" r:id="rId7"/>
    <p:sldId id="263" r:id="rId8"/>
    <p:sldId id="264" r:id="rId9"/>
    <p:sldId id="265" r:id="rId10"/>
    <p:sldId id="266" r:id="rId11"/>
  </p:sldIdLst>
  <p:sldSz cx="18288000" cy="10287000"/>
  <p:notesSz cx="6858000" cy="9144000"/>
  <p:embeddedFontLst>
    <p:embeddedFont>
      <p:font typeface="Alice" panose="020B0604020202020204" charset="0"/>
      <p:regular r:id="rId12"/>
    </p:embeddedFont>
    <p:embeddedFont>
      <p:font typeface="Anaktoria" panose="020B0604020202020204" charset="0"/>
      <p:regular r:id="rId13"/>
    </p:embeddedFont>
    <p:embeddedFont>
      <p:font typeface="Calibri" panose="020F0502020204030204" pitchFamily="34" charset="0"/>
      <p:regular r:id="rId14"/>
      <p:bold r:id="rId15"/>
      <p:italic r:id="rId16"/>
      <p:boldItalic r:id="rId17"/>
    </p:embeddedFont>
    <p:embeddedFont>
      <p:font typeface="Montserrat Classic" panose="020B0604020202020204" charset="0"/>
      <p:regular r:id="rId18"/>
    </p:embeddedFont>
    <p:embeddedFont>
      <p:font typeface="Montserrat Classic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0" d="100"/>
          <a:sy n="40" d="100"/>
        </p:scale>
        <p:origin x="88" y="1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5/31/2024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5/31/2024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5/31/2024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5/31/2024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randomBar dir="ver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554368" y="2705199"/>
            <a:ext cx="5469649" cy="546964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6E3"/>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4310468" y="2418468"/>
            <a:ext cx="9235063" cy="2000250"/>
          </a:xfrm>
          <a:prstGeom prst="rect">
            <a:avLst/>
          </a:prstGeom>
        </p:spPr>
        <p:txBody>
          <a:bodyPr lIns="0" tIns="0" rIns="0" bIns="0" rtlCol="0" anchor="t">
            <a:spAutoFit/>
          </a:bodyPr>
          <a:lstStyle/>
          <a:p>
            <a:pPr algn="ctr">
              <a:lnSpc>
                <a:spcPts val="15000"/>
              </a:lnSpc>
            </a:pPr>
            <a:r>
              <a:rPr lang="en-US" sz="15000">
                <a:solidFill>
                  <a:srgbClr val="000000"/>
                </a:solidFill>
                <a:latin typeface="Brittany Bold"/>
              </a:rPr>
              <a:t>L2</a:t>
            </a:r>
          </a:p>
        </p:txBody>
      </p:sp>
      <p:sp>
        <p:nvSpPr>
          <p:cNvPr id="6" name="TextBox 6"/>
          <p:cNvSpPr txBox="1"/>
          <p:nvPr/>
        </p:nvSpPr>
        <p:spPr>
          <a:xfrm>
            <a:off x="1028700" y="4685418"/>
            <a:ext cx="16669820" cy="1884045"/>
          </a:xfrm>
          <a:prstGeom prst="rect">
            <a:avLst/>
          </a:prstGeom>
        </p:spPr>
        <p:txBody>
          <a:bodyPr lIns="0" tIns="0" rIns="0" bIns="0" rtlCol="0" anchor="t">
            <a:spAutoFit/>
          </a:bodyPr>
          <a:lstStyle/>
          <a:p>
            <a:pPr algn="ctr">
              <a:lnSpc>
                <a:spcPts val="14154"/>
              </a:lnSpc>
            </a:pPr>
            <a:r>
              <a:rPr lang="en-US" sz="14154">
                <a:solidFill>
                  <a:srgbClr val="000000"/>
                </a:solidFill>
                <a:latin typeface="Montserrat Classic Bold"/>
              </a:rPr>
              <a:t>REGULARIZATION</a:t>
            </a:r>
          </a:p>
        </p:txBody>
      </p:sp>
      <p:pic>
        <p:nvPicPr>
          <p:cNvPr id="9" name="Audio 8">
            <a:hlinkClick r:id="" action="ppaction://media"/>
            <a:extLst>
              <a:ext uri="{FF2B5EF4-FFF2-40B4-BE49-F238E27FC236}">
                <a16:creationId xmlns:a16="http://schemas.microsoft.com/office/drawing/2014/main" id="{2A15403E-CCA1-4F4B-8896-887BEBDA3BE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729200" y="9728200"/>
            <a:ext cx="406400" cy="406400"/>
          </a:xfrm>
          <a:prstGeom prst="rect">
            <a:avLst/>
          </a:prstGeom>
        </p:spPr>
      </p:pic>
    </p:spTree>
  </p:cSld>
  <p:clrMapOvr>
    <a:masterClrMapping/>
  </p:clrMapOvr>
  <p:transition spd="slow" advTm="10785">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67764" y="-110329"/>
            <a:ext cx="9511764" cy="10507658"/>
            <a:chOff x="0" y="0"/>
            <a:chExt cx="2505156" cy="2767449"/>
          </a:xfrm>
        </p:grpSpPr>
        <p:sp>
          <p:nvSpPr>
            <p:cNvPr id="3" name="Freeform 3"/>
            <p:cNvSpPr/>
            <p:nvPr/>
          </p:nvSpPr>
          <p:spPr>
            <a:xfrm>
              <a:off x="0" y="0"/>
              <a:ext cx="2505156" cy="2767449"/>
            </a:xfrm>
            <a:custGeom>
              <a:avLst/>
              <a:gdLst/>
              <a:ahLst/>
              <a:cxnLst/>
              <a:rect l="l" t="t" r="r" b="b"/>
              <a:pathLst>
                <a:path w="2505156" h="2767449">
                  <a:moveTo>
                    <a:pt x="0" y="0"/>
                  </a:moveTo>
                  <a:lnTo>
                    <a:pt x="2505156" y="0"/>
                  </a:lnTo>
                  <a:lnTo>
                    <a:pt x="2505156" y="2767449"/>
                  </a:lnTo>
                  <a:lnTo>
                    <a:pt x="0" y="2767449"/>
                  </a:lnTo>
                  <a:close/>
                </a:path>
              </a:pathLst>
            </a:custGeom>
            <a:solidFill>
              <a:srgbClr val="FFF6E3"/>
            </a:solidFill>
          </p:spPr>
        </p:sp>
        <p:sp>
          <p:nvSpPr>
            <p:cNvPr id="4" name="TextBox 4"/>
            <p:cNvSpPr txBox="1"/>
            <p:nvPr/>
          </p:nvSpPr>
          <p:spPr>
            <a:xfrm>
              <a:off x="0" y="-38100"/>
              <a:ext cx="2505156" cy="280554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277504">
            <a:off x="10805663" y="3900333"/>
            <a:ext cx="5289193" cy="2924817"/>
            <a:chOff x="0" y="0"/>
            <a:chExt cx="1393038" cy="770322"/>
          </a:xfrm>
        </p:grpSpPr>
        <p:sp>
          <p:nvSpPr>
            <p:cNvPr id="6" name="Freeform 6"/>
            <p:cNvSpPr/>
            <p:nvPr/>
          </p:nvSpPr>
          <p:spPr>
            <a:xfrm>
              <a:off x="0" y="0"/>
              <a:ext cx="1393039" cy="770322"/>
            </a:xfrm>
            <a:custGeom>
              <a:avLst/>
              <a:gdLst/>
              <a:ahLst/>
              <a:cxnLst/>
              <a:rect l="l" t="t" r="r" b="b"/>
              <a:pathLst>
                <a:path w="1393039" h="770322">
                  <a:moveTo>
                    <a:pt x="0" y="0"/>
                  </a:moveTo>
                  <a:lnTo>
                    <a:pt x="1393039" y="0"/>
                  </a:lnTo>
                  <a:lnTo>
                    <a:pt x="1393039" y="770322"/>
                  </a:lnTo>
                  <a:lnTo>
                    <a:pt x="0" y="770322"/>
                  </a:lnTo>
                  <a:close/>
                </a:path>
              </a:pathLst>
            </a:custGeom>
            <a:solidFill>
              <a:srgbClr val="FFF6E3"/>
            </a:solidFill>
            <a:ln w="19050" cap="sq">
              <a:solidFill>
                <a:srgbClr val="000000"/>
              </a:solidFill>
              <a:prstDash val="solid"/>
              <a:miter/>
            </a:ln>
          </p:spPr>
        </p:sp>
        <p:sp>
          <p:nvSpPr>
            <p:cNvPr id="7" name="TextBox 7"/>
            <p:cNvSpPr txBox="1"/>
            <p:nvPr/>
          </p:nvSpPr>
          <p:spPr>
            <a:xfrm>
              <a:off x="0" y="-38100"/>
              <a:ext cx="1393038" cy="808422"/>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34315">
            <a:off x="10751458" y="3831904"/>
            <a:ext cx="5289193" cy="2924817"/>
            <a:chOff x="0" y="0"/>
            <a:chExt cx="1393038" cy="770322"/>
          </a:xfrm>
        </p:grpSpPr>
        <p:sp>
          <p:nvSpPr>
            <p:cNvPr id="9" name="Freeform 9"/>
            <p:cNvSpPr/>
            <p:nvPr/>
          </p:nvSpPr>
          <p:spPr>
            <a:xfrm>
              <a:off x="0" y="0"/>
              <a:ext cx="1393039" cy="770322"/>
            </a:xfrm>
            <a:custGeom>
              <a:avLst/>
              <a:gdLst/>
              <a:ahLst/>
              <a:cxnLst/>
              <a:rect l="l" t="t" r="r" b="b"/>
              <a:pathLst>
                <a:path w="1393039" h="770322">
                  <a:moveTo>
                    <a:pt x="0" y="0"/>
                  </a:moveTo>
                  <a:lnTo>
                    <a:pt x="1393039" y="0"/>
                  </a:lnTo>
                  <a:lnTo>
                    <a:pt x="1393039" y="770322"/>
                  </a:lnTo>
                  <a:lnTo>
                    <a:pt x="0" y="770322"/>
                  </a:lnTo>
                  <a:close/>
                </a:path>
              </a:pathLst>
            </a:custGeom>
            <a:solidFill>
              <a:srgbClr val="FFF6E3"/>
            </a:solidFill>
            <a:ln w="19050" cap="sq">
              <a:solidFill>
                <a:srgbClr val="000000"/>
              </a:solidFill>
              <a:prstDash val="solid"/>
              <a:miter/>
            </a:ln>
          </p:spPr>
        </p:sp>
        <p:sp>
          <p:nvSpPr>
            <p:cNvPr id="10" name="TextBox 10"/>
            <p:cNvSpPr txBox="1"/>
            <p:nvPr/>
          </p:nvSpPr>
          <p:spPr>
            <a:xfrm>
              <a:off x="0" y="-38100"/>
              <a:ext cx="1393038" cy="808422"/>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0696353" y="3681092"/>
            <a:ext cx="5289193" cy="2924817"/>
            <a:chOff x="0" y="0"/>
            <a:chExt cx="1393038" cy="770322"/>
          </a:xfrm>
        </p:grpSpPr>
        <p:sp>
          <p:nvSpPr>
            <p:cNvPr id="12" name="Freeform 12"/>
            <p:cNvSpPr/>
            <p:nvPr/>
          </p:nvSpPr>
          <p:spPr>
            <a:xfrm>
              <a:off x="0" y="0"/>
              <a:ext cx="1393039" cy="770322"/>
            </a:xfrm>
            <a:custGeom>
              <a:avLst/>
              <a:gdLst/>
              <a:ahLst/>
              <a:cxnLst/>
              <a:rect l="l" t="t" r="r" b="b"/>
              <a:pathLst>
                <a:path w="1393039" h="770322">
                  <a:moveTo>
                    <a:pt x="0" y="0"/>
                  </a:moveTo>
                  <a:lnTo>
                    <a:pt x="1393039" y="0"/>
                  </a:lnTo>
                  <a:lnTo>
                    <a:pt x="1393039" y="770322"/>
                  </a:lnTo>
                  <a:lnTo>
                    <a:pt x="0" y="770322"/>
                  </a:lnTo>
                  <a:close/>
                </a:path>
              </a:pathLst>
            </a:custGeom>
            <a:solidFill>
              <a:srgbClr val="FFF6E3"/>
            </a:solidFill>
            <a:ln w="19050" cap="sq">
              <a:solidFill>
                <a:srgbClr val="000000"/>
              </a:solidFill>
              <a:prstDash val="solid"/>
              <a:miter/>
            </a:ln>
          </p:spPr>
        </p:sp>
        <p:sp>
          <p:nvSpPr>
            <p:cNvPr id="13" name="TextBox 13"/>
            <p:cNvSpPr txBox="1"/>
            <p:nvPr/>
          </p:nvSpPr>
          <p:spPr>
            <a:xfrm>
              <a:off x="0" y="-38100"/>
              <a:ext cx="1393038" cy="808422"/>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11439642" y="4440472"/>
            <a:ext cx="4072615" cy="405766"/>
          </a:xfrm>
          <a:prstGeom prst="rect">
            <a:avLst/>
          </a:prstGeom>
        </p:spPr>
        <p:txBody>
          <a:bodyPr lIns="0" tIns="0" rIns="0" bIns="0" rtlCol="0" anchor="t">
            <a:spAutoFit/>
          </a:bodyPr>
          <a:lstStyle/>
          <a:p>
            <a:pPr algn="ctr">
              <a:lnSpc>
                <a:spcPts val="3359"/>
              </a:lnSpc>
            </a:pPr>
            <a:r>
              <a:rPr lang="en-US" sz="2399">
                <a:solidFill>
                  <a:srgbClr val="000000"/>
                </a:solidFill>
                <a:latin typeface="Montserrat Classic"/>
              </a:rPr>
              <a:t>vadlasreenija@gmail.com</a:t>
            </a:r>
          </a:p>
        </p:txBody>
      </p:sp>
      <p:sp>
        <p:nvSpPr>
          <p:cNvPr id="15" name="TextBox 15"/>
          <p:cNvSpPr txBox="1"/>
          <p:nvPr/>
        </p:nvSpPr>
        <p:spPr>
          <a:xfrm>
            <a:off x="11439642" y="5727408"/>
            <a:ext cx="3802615" cy="455296"/>
          </a:xfrm>
          <a:prstGeom prst="rect">
            <a:avLst/>
          </a:prstGeom>
        </p:spPr>
        <p:txBody>
          <a:bodyPr lIns="0" tIns="0" rIns="0" bIns="0" rtlCol="0" anchor="t">
            <a:spAutoFit/>
          </a:bodyPr>
          <a:lstStyle/>
          <a:p>
            <a:pPr algn="ctr">
              <a:lnSpc>
                <a:spcPts val="3779"/>
              </a:lnSpc>
            </a:pPr>
            <a:r>
              <a:rPr lang="en-US" sz="2699">
                <a:solidFill>
                  <a:srgbClr val="000000"/>
                </a:solidFill>
                <a:latin typeface="Montserrat Classic"/>
              </a:rPr>
              <a:t>Vadla Sreenija</a:t>
            </a:r>
          </a:p>
        </p:txBody>
      </p:sp>
      <p:sp>
        <p:nvSpPr>
          <p:cNvPr id="16" name="TextBox 16"/>
          <p:cNvSpPr txBox="1"/>
          <p:nvPr/>
        </p:nvSpPr>
        <p:spPr>
          <a:xfrm>
            <a:off x="1028700" y="2584685"/>
            <a:ext cx="7947263" cy="4203700"/>
          </a:xfrm>
          <a:prstGeom prst="rect">
            <a:avLst/>
          </a:prstGeom>
        </p:spPr>
        <p:txBody>
          <a:bodyPr lIns="0" tIns="0" rIns="0" bIns="0" rtlCol="0" anchor="t">
            <a:spAutoFit/>
          </a:bodyPr>
          <a:lstStyle/>
          <a:p>
            <a:pPr algn="l">
              <a:lnSpc>
                <a:spcPts val="10999"/>
              </a:lnSpc>
            </a:pPr>
            <a:r>
              <a:rPr lang="en-US" sz="9999">
                <a:solidFill>
                  <a:srgbClr val="000000"/>
                </a:solidFill>
                <a:latin typeface="Montserrat Classic Bold"/>
              </a:rPr>
              <a:t>THANKS</a:t>
            </a:r>
          </a:p>
          <a:p>
            <a:pPr algn="l">
              <a:lnSpc>
                <a:spcPts val="10999"/>
              </a:lnSpc>
            </a:pPr>
            <a:r>
              <a:rPr lang="en-US" sz="9999">
                <a:solidFill>
                  <a:srgbClr val="000000"/>
                </a:solidFill>
                <a:latin typeface="Montserrat Classic Bold"/>
              </a:rPr>
              <a:t>FOR WATCHING</a:t>
            </a:r>
          </a:p>
        </p:txBody>
      </p:sp>
      <p:pic>
        <p:nvPicPr>
          <p:cNvPr id="18" name="Audio 17">
            <a:hlinkClick r:id="" action="ppaction://media"/>
            <a:extLst>
              <a:ext uri="{FF2B5EF4-FFF2-40B4-BE49-F238E27FC236}">
                <a16:creationId xmlns:a16="http://schemas.microsoft.com/office/drawing/2014/main" id="{C13B04E8-B965-4934-9325-B2EEBDFB99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729200" y="9728200"/>
            <a:ext cx="406400" cy="406400"/>
          </a:xfrm>
          <a:prstGeom prst="rect">
            <a:avLst/>
          </a:prstGeom>
        </p:spPr>
      </p:pic>
    </p:spTree>
  </p:cSld>
  <p:clrMapOvr>
    <a:masterClrMapping/>
  </p:clrMapOvr>
  <p:transition spd="slow" advTm="3591">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500000" y="0"/>
            <a:ext cx="14021874" cy="10287000"/>
            <a:chOff x="0" y="0"/>
            <a:chExt cx="3693004" cy="2709333"/>
          </a:xfrm>
        </p:grpSpPr>
        <p:sp>
          <p:nvSpPr>
            <p:cNvPr id="3" name="Freeform 3"/>
            <p:cNvSpPr/>
            <p:nvPr/>
          </p:nvSpPr>
          <p:spPr>
            <a:xfrm>
              <a:off x="0" y="0"/>
              <a:ext cx="3693004" cy="2709333"/>
            </a:xfrm>
            <a:custGeom>
              <a:avLst/>
              <a:gdLst/>
              <a:ahLst/>
              <a:cxnLst/>
              <a:rect l="l" t="t" r="r" b="b"/>
              <a:pathLst>
                <a:path w="3693004" h="2709333">
                  <a:moveTo>
                    <a:pt x="0" y="0"/>
                  </a:moveTo>
                  <a:lnTo>
                    <a:pt x="3693004" y="0"/>
                  </a:lnTo>
                  <a:lnTo>
                    <a:pt x="3693004" y="2709333"/>
                  </a:lnTo>
                  <a:lnTo>
                    <a:pt x="0" y="2709333"/>
                  </a:lnTo>
                  <a:close/>
                </a:path>
              </a:pathLst>
            </a:custGeom>
            <a:solidFill>
              <a:srgbClr val="FFF6E3"/>
            </a:solidFill>
          </p:spPr>
        </p:sp>
        <p:sp>
          <p:nvSpPr>
            <p:cNvPr id="4" name="TextBox 4"/>
            <p:cNvSpPr txBox="1"/>
            <p:nvPr/>
          </p:nvSpPr>
          <p:spPr>
            <a:xfrm>
              <a:off x="0" y="-38100"/>
              <a:ext cx="3693004" cy="2747433"/>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rot="-5400000">
            <a:off x="-2080138" y="4298862"/>
            <a:ext cx="7196170" cy="1113790"/>
          </a:xfrm>
          <a:prstGeom prst="rect">
            <a:avLst/>
          </a:prstGeom>
        </p:spPr>
        <p:txBody>
          <a:bodyPr lIns="0" tIns="0" rIns="0" bIns="0" rtlCol="0" anchor="t">
            <a:spAutoFit/>
          </a:bodyPr>
          <a:lstStyle/>
          <a:p>
            <a:pPr algn="l">
              <a:lnSpc>
                <a:spcPts val="8480"/>
              </a:lnSpc>
            </a:pPr>
            <a:r>
              <a:rPr lang="en-US" sz="8000">
                <a:solidFill>
                  <a:srgbClr val="000000"/>
                </a:solidFill>
                <a:latin typeface="Montserrat Classic Bold"/>
              </a:rPr>
              <a:t>OVERFITTING</a:t>
            </a:r>
          </a:p>
        </p:txBody>
      </p:sp>
      <p:sp>
        <p:nvSpPr>
          <p:cNvPr id="6" name="TextBox 6"/>
          <p:cNvSpPr txBox="1"/>
          <p:nvPr/>
        </p:nvSpPr>
        <p:spPr>
          <a:xfrm>
            <a:off x="5499000" y="658869"/>
            <a:ext cx="12338115" cy="1283332"/>
          </a:xfrm>
          <a:prstGeom prst="rect">
            <a:avLst/>
          </a:prstGeom>
        </p:spPr>
        <p:txBody>
          <a:bodyPr lIns="0" tIns="0" rIns="0" bIns="0" rtlCol="0" anchor="t">
            <a:spAutoFit/>
          </a:bodyPr>
          <a:lstStyle/>
          <a:p>
            <a:pPr marL="759948" lvl="1" indent="-379974" algn="l">
              <a:lnSpc>
                <a:spcPts val="3343"/>
              </a:lnSpc>
              <a:buFont typeface="Arial"/>
              <a:buChar char="•"/>
            </a:pPr>
            <a:r>
              <a:rPr lang="en-US" sz="3519" spc="24">
                <a:solidFill>
                  <a:srgbClr val="000000"/>
                </a:solidFill>
                <a:latin typeface="Anaktoria"/>
              </a:rPr>
              <a:t>Overfitting in regression models occurs when a model is excessively complex, closely capturing the peculiarities and noise in the training data.</a:t>
            </a:r>
          </a:p>
        </p:txBody>
      </p:sp>
      <p:sp>
        <p:nvSpPr>
          <p:cNvPr id="7" name="TextBox 7"/>
          <p:cNvSpPr txBox="1"/>
          <p:nvPr/>
        </p:nvSpPr>
        <p:spPr>
          <a:xfrm>
            <a:off x="5678400" y="2678619"/>
            <a:ext cx="12338115" cy="864232"/>
          </a:xfrm>
          <a:prstGeom prst="rect">
            <a:avLst/>
          </a:prstGeom>
        </p:spPr>
        <p:txBody>
          <a:bodyPr lIns="0" tIns="0" rIns="0" bIns="0" rtlCol="0" anchor="t">
            <a:spAutoFit/>
          </a:bodyPr>
          <a:lstStyle/>
          <a:p>
            <a:pPr marL="759948" lvl="1" indent="-379974" algn="l">
              <a:lnSpc>
                <a:spcPts val="3343"/>
              </a:lnSpc>
              <a:buFont typeface="Arial"/>
              <a:buChar char="•"/>
            </a:pPr>
            <a:r>
              <a:rPr lang="en-US" sz="3519" spc="24">
                <a:solidFill>
                  <a:srgbClr val="000000"/>
                </a:solidFill>
                <a:latin typeface="Anaktoria"/>
              </a:rPr>
              <a:t>causes of overfitting are too many features,Insufficient samples,mdel complexity,lack of regularization.</a:t>
            </a:r>
          </a:p>
        </p:txBody>
      </p:sp>
      <p:sp>
        <p:nvSpPr>
          <p:cNvPr id="8" name="TextBox 8"/>
          <p:cNvSpPr txBox="1"/>
          <p:nvPr/>
        </p:nvSpPr>
        <p:spPr>
          <a:xfrm>
            <a:off x="5499000" y="4279268"/>
            <a:ext cx="12338115" cy="864232"/>
          </a:xfrm>
          <a:prstGeom prst="rect">
            <a:avLst/>
          </a:prstGeom>
        </p:spPr>
        <p:txBody>
          <a:bodyPr lIns="0" tIns="0" rIns="0" bIns="0" rtlCol="0" anchor="t">
            <a:spAutoFit/>
          </a:bodyPr>
          <a:lstStyle/>
          <a:p>
            <a:pPr marL="759948" lvl="1" indent="-379974" algn="l">
              <a:lnSpc>
                <a:spcPts val="3343"/>
              </a:lnSpc>
              <a:buFont typeface="Arial"/>
              <a:buChar char="•"/>
            </a:pPr>
            <a:r>
              <a:rPr lang="en-US" sz="3519" spc="24">
                <a:solidFill>
                  <a:srgbClr val="000000"/>
                </a:solidFill>
                <a:latin typeface="Anaktoria"/>
              </a:rPr>
              <a:t>consequences of overfitting are poor generalization,misleading model evaluation and unreliable predictions.</a:t>
            </a:r>
          </a:p>
        </p:txBody>
      </p:sp>
      <p:pic>
        <p:nvPicPr>
          <p:cNvPr id="11" name="Audio 10">
            <a:hlinkClick r:id="" action="ppaction://media"/>
            <a:extLst>
              <a:ext uri="{FF2B5EF4-FFF2-40B4-BE49-F238E27FC236}">
                <a16:creationId xmlns:a16="http://schemas.microsoft.com/office/drawing/2014/main" id="{2663D91B-17BB-44AA-ABDD-137D97E743E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729200" y="9728200"/>
            <a:ext cx="406400" cy="406400"/>
          </a:xfrm>
          <a:prstGeom prst="rect">
            <a:avLst/>
          </a:prstGeom>
        </p:spPr>
      </p:pic>
    </p:spTree>
  </p:cSld>
  <p:clrMapOvr>
    <a:masterClrMapping/>
  </p:clrMapOvr>
  <p:transition spd="slow" advTm="32198">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804648" y="425604"/>
            <a:ext cx="9848351" cy="2744149"/>
            <a:chOff x="0" y="0"/>
            <a:chExt cx="2593804" cy="722739"/>
          </a:xfrm>
        </p:grpSpPr>
        <p:sp>
          <p:nvSpPr>
            <p:cNvPr id="3" name="Freeform 3"/>
            <p:cNvSpPr/>
            <p:nvPr/>
          </p:nvSpPr>
          <p:spPr>
            <a:xfrm>
              <a:off x="0" y="0"/>
              <a:ext cx="2593804" cy="722739"/>
            </a:xfrm>
            <a:custGeom>
              <a:avLst/>
              <a:gdLst/>
              <a:ahLst/>
              <a:cxnLst/>
              <a:rect l="l" t="t" r="r" b="b"/>
              <a:pathLst>
                <a:path w="2593804" h="722739">
                  <a:moveTo>
                    <a:pt x="0" y="0"/>
                  </a:moveTo>
                  <a:lnTo>
                    <a:pt x="2593804" y="0"/>
                  </a:lnTo>
                  <a:lnTo>
                    <a:pt x="2593804" y="722739"/>
                  </a:lnTo>
                  <a:lnTo>
                    <a:pt x="0" y="722739"/>
                  </a:lnTo>
                  <a:close/>
                </a:path>
              </a:pathLst>
            </a:custGeom>
            <a:solidFill>
              <a:srgbClr val="FFF6E3"/>
            </a:solidFill>
          </p:spPr>
        </p:sp>
        <p:sp>
          <p:nvSpPr>
            <p:cNvPr id="4" name="TextBox 4"/>
            <p:cNvSpPr txBox="1"/>
            <p:nvPr/>
          </p:nvSpPr>
          <p:spPr>
            <a:xfrm>
              <a:off x="0" y="-38100"/>
              <a:ext cx="2593804" cy="760839"/>
            </a:xfrm>
            <a:prstGeom prst="rect">
              <a:avLst/>
            </a:prstGeom>
          </p:spPr>
          <p:txBody>
            <a:bodyPr lIns="50800" tIns="50800" rIns="50800" bIns="50800" rtlCol="0" anchor="ctr"/>
            <a:lstStyle/>
            <a:p>
              <a:pPr algn="ctr">
                <a:lnSpc>
                  <a:spcPts val="2659"/>
                </a:lnSpc>
              </a:pPr>
              <a:endParaRPr/>
            </a:p>
          </p:txBody>
        </p:sp>
      </p:grpSp>
      <p:sp>
        <p:nvSpPr>
          <p:cNvPr id="5" name="AutoShape 5"/>
          <p:cNvSpPr/>
          <p:nvPr/>
        </p:nvSpPr>
        <p:spPr>
          <a:xfrm>
            <a:off x="8728824" y="3169752"/>
            <a:ext cx="0" cy="1487748"/>
          </a:xfrm>
          <a:prstGeom prst="line">
            <a:avLst/>
          </a:prstGeom>
          <a:ln w="38100" cap="flat">
            <a:solidFill>
              <a:srgbClr val="000000"/>
            </a:solidFill>
            <a:prstDash val="sysDot"/>
            <a:headEnd type="none" w="sm" len="sm"/>
            <a:tailEnd type="arrow" w="med" len="sm"/>
          </a:ln>
        </p:spPr>
      </p:sp>
      <p:sp>
        <p:nvSpPr>
          <p:cNvPr id="6" name="AutoShape 6"/>
          <p:cNvSpPr/>
          <p:nvPr/>
        </p:nvSpPr>
        <p:spPr>
          <a:xfrm>
            <a:off x="2292976" y="4676550"/>
            <a:ext cx="13702048" cy="0"/>
          </a:xfrm>
          <a:prstGeom prst="line">
            <a:avLst/>
          </a:prstGeom>
          <a:ln w="38100" cap="flat">
            <a:solidFill>
              <a:srgbClr val="000000"/>
            </a:solidFill>
            <a:prstDash val="sysDot"/>
            <a:headEnd type="none" w="sm" len="sm"/>
            <a:tailEnd type="none" w="sm" len="sm"/>
          </a:ln>
        </p:spPr>
      </p:sp>
      <p:sp>
        <p:nvSpPr>
          <p:cNvPr id="7" name="AutoShape 7"/>
          <p:cNvSpPr/>
          <p:nvPr/>
        </p:nvSpPr>
        <p:spPr>
          <a:xfrm>
            <a:off x="2292976" y="4676550"/>
            <a:ext cx="0" cy="1364070"/>
          </a:xfrm>
          <a:prstGeom prst="line">
            <a:avLst/>
          </a:prstGeom>
          <a:ln w="38100" cap="flat">
            <a:solidFill>
              <a:srgbClr val="000000"/>
            </a:solidFill>
            <a:prstDash val="sysDot"/>
            <a:headEnd type="none" w="sm" len="sm"/>
            <a:tailEnd type="arrow" w="med" len="sm"/>
          </a:ln>
        </p:spPr>
      </p:sp>
      <p:sp>
        <p:nvSpPr>
          <p:cNvPr id="8" name="AutoShape 8"/>
          <p:cNvSpPr/>
          <p:nvPr/>
        </p:nvSpPr>
        <p:spPr>
          <a:xfrm>
            <a:off x="8728824" y="4676550"/>
            <a:ext cx="0" cy="1364070"/>
          </a:xfrm>
          <a:prstGeom prst="line">
            <a:avLst/>
          </a:prstGeom>
          <a:ln w="38100" cap="flat">
            <a:solidFill>
              <a:srgbClr val="000000"/>
            </a:solidFill>
            <a:prstDash val="sysDot"/>
            <a:headEnd type="none" w="sm" len="sm"/>
            <a:tailEnd type="arrow" w="med" len="sm"/>
          </a:ln>
        </p:spPr>
      </p:sp>
      <p:sp>
        <p:nvSpPr>
          <p:cNvPr id="9" name="AutoShape 9"/>
          <p:cNvSpPr/>
          <p:nvPr/>
        </p:nvSpPr>
        <p:spPr>
          <a:xfrm>
            <a:off x="15975974" y="4657500"/>
            <a:ext cx="19050" cy="1383120"/>
          </a:xfrm>
          <a:prstGeom prst="line">
            <a:avLst/>
          </a:prstGeom>
          <a:ln w="38100" cap="flat">
            <a:solidFill>
              <a:srgbClr val="000000"/>
            </a:solidFill>
            <a:prstDash val="sysDot"/>
            <a:headEnd type="none" w="sm" len="sm"/>
            <a:tailEnd type="arrow" w="med" len="sm"/>
          </a:ln>
        </p:spPr>
      </p:sp>
      <p:grpSp>
        <p:nvGrpSpPr>
          <p:cNvPr id="10" name="Group 10"/>
          <p:cNvGrpSpPr/>
          <p:nvPr/>
        </p:nvGrpSpPr>
        <p:grpSpPr>
          <a:xfrm>
            <a:off x="0" y="6040620"/>
            <a:ext cx="4970026" cy="1543050"/>
            <a:chOff x="0" y="0"/>
            <a:chExt cx="1308978" cy="406400"/>
          </a:xfrm>
        </p:grpSpPr>
        <p:sp>
          <p:nvSpPr>
            <p:cNvPr id="11" name="Freeform 11"/>
            <p:cNvSpPr/>
            <p:nvPr/>
          </p:nvSpPr>
          <p:spPr>
            <a:xfrm>
              <a:off x="0" y="0"/>
              <a:ext cx="1308978" cy="406400"/>
            </a:xfrm>
            <a:custGeom>
              <a:avLst/>
              <a:gdLst/>
              <a:ahLst/>
              <a:cxnLst/>
              <a:rect l="l" t="t" r="r" b="b"/>
              <a:pathLst>
                <a:path w="1308978" h="406400">
                  <a:moveTo>
                    <a:pt x="1105778" y="0"/>
                  </a:moveTo>
                  <a:cubicBezTo>
                    <a:pt x="1218002" y="0"/>
                    <a:pt x="1308978" y="90976"/>
                    <a:pt x="1308978" y="203200"/>
                  </a:cubicBezTo>
                  <a:cubicBezTo>
                    <a:pt x="1308978" y="315424"/>
                    <a:pt x="1218002" y="406400"/>
                    <a:pt x="1105778" y="406400"/>
                  </a:cubicBezTo>
                  <a:lnTo>
                    <a:pt x="203200" y="406400"/>
                  </a:lnTo>
                  <a:cubicBezTo>
                    <a:pt x="90976" y="406400"/>
                    <a:pt x="0" y="315424"/>
                    <a:pt x="0" y="203200"/>
                  </a:cubicBezTo>
                  <a:cubicBezTo>
                    <a:pt x="0" y="90976"/>
                    <a:pt x="90976" y="0"/>
                    <a:pt x="203200" y="0"/>
                  </a:cubicBezTo>
                  <a:close/>
                </a:path>
              </a:pathLst>
            </a:custGeom>
            <a:solidFill>
              <a:srgbClr val="FFF6E3"/>
            </a:solidFill>
          </p:spPr>
        </p:sp>
        <p:sp>
          <p:nvSpPr>
            <p:cNvPr id="12" name="TextBox 12"/>
            <p:cNvSpPr txBox="1"/>
            <p:nvPr/>
          </p:nvSpPr>
          <p:spPr>
            <a:xfrm>
              <a:off x="0" y="-57150"/>
              <a:ext cx="1308978" cy="463550"/>
            </a:xfrm>
            <a:prstGeom prst="rect">
              <a:avLst/>
            </a:prstGeom>
          </p:spPr>
          <p:txBody>
            <a:bodyPr lIns="50800" tIns="50800" rIns="50800" bIns="50800" rtlCol="0" anchor="ctr"/>
            <a:lstStyle/>
            <a:p>
              <a:pPr algn="ctr">
                <a:lnSpc>
                  <a:spcPts val="4199"/>
                </a:lnSpc>
              </a:pPr>
              <a:r>
                <a:rPr lang="en-US" sz="2999">
                  <a:solidFill>
                    <a:srgbClr val="000000"/>
                  </a:solidFill>
                  <a:latin typeface="Alice"/>
                </a:rPr>
                <a:t>L1 Regularization</a:t>
              </a:r>
            </a:p>
          </p:txBody>
        </p:sp>
      </p:grpSp>
      <p:grpSp>
        <p:nvGrpSpPr>
          <p:cNvPr id="13" name="Group 13"/>
          <p:cNvGrpSpPr/>
          <p:nvPr/>
        </p:nvGrpSpPr>
        <p:grpSpPr>
          <a:xfrm>
            <a:off x="6606450" y="6040620"/>
            <a:ext cx="4625100" cy="1543050"/>
            <a:chOff x="0" y="0"/>
            <a:chExt cx="1218133" cy="406400"/>
          </a:xfrm>
        </p:grpSpPr>
        <p:sp>
          <p:nvSpPr>
            <p:cNvPr id="14" name="Freeform 14"/>
            <p:cNvSpPr/>
            <p:nvPr/>
          </p:nvSpPr>
          <p:spPr>
            <a:xfrm>
              <a:off x="0" y="0"/>
              <a:ext cx="1218133" cy="406400"/>
            </a:xfrm>
            <a:custGeom>
              <a:avLst/>
              <a:gdLst/>
              <a:ahLst/>
              <a:cxnLst/>
              <a:rect l="l" t="t" r="r" b="b"/>
              <a:pathLst>
                <a:path w="1218133" h="406400">
                  <a:moveTo>
                    <a:pt x="1014933" y="0"/>
                  </a:moveTo>
                  <a:cubicBezTo>
                    <a:pt x="1127158" y="0"/>
                    <a:pt x="1218133" y="90976"/>
                    <a:pt x="1218133" y="203200"/>
                  </a:cubicBezTo>
                  <a:cubicBezTo>
                    <a:pt x="1218133" y="315424"/>
                    <a:pt x="1127158" y="406400"/>
                    <a:pt x="1014933" y="406400"/>
                  </a:cubicBezTo>
                  <a:lnTo>
                    <a:pt x="203200" y="406400"/>
                  </a:lnTo>
                  <a:cubicBezTo>
                    <a:pt x="90976" y="406400"/>
                    <a:pt x="0" y="315424"/>
                    <a:pt x="0" y="203200"/>
                  </a:cubicBezTo>
                  <a:cubicBezTo>
                    <a:pt x="0" y="90976"/>
                    <a:pt x="90976" y="0"/>
                    <a:pt x="203200" y="0"/>
                  </a:cubicBezTo>
                  <a:close/>
                </a:path>
              </a:pathLst>
            </a:custGeom>
            <a:solidFill>
              <a:srgbClr val="FFF6E3"/>
            </a:solidFill>
          </p:spPr>
        </p:sp>
        <p:sp>
          <p:nvSpPr>
            <p:cNvPr id="15" name="TextBox 15"/>
            <p:cNvSpPr txBox="1"/>
            <p:nvPr/>
          </p:nvSpPr>
          <p:spPr>
            <a:xfrm>
              <a:off x="0" y="-57150"/>
              <a:ext cx="1218133" cy="463550"/>
            </a:xfrm>
            <a:prstGeom prst="rect">
              <a:avLst/>
            </a:prstGeom>
          </p:spPr>
          <p:txBody>
            <a:bodyPr lIns="50800" tIns="50800" rIns="50800" bIns="50800" rtlCol="0" anchor="ctr"/>
            <a:lstStyle/>
            <a:p>
              <a:pPr algn="ctr">
                <a:lnSpc>
                  <a:spcPts val="4199"/>
                </a:lnSpc>
              </a:pPr>
              <a:r>
                <a:rPr lang="en-US" sz="2999">
                  <a:solidFill>
                    <a:srgbClr val="000000"/>
                  </a:solidFill>
                  <a:latin typeface="Alice"/>
                </a:rPr>
                <a:t>L2 Regularization</a:t>
              </a:r>
            </a:p>
          </p:txBody>
        </p:sp>
      </p:grpSp>
      <p:grpSp>
        <p:nvGrpSpPr>
          <p:cNvPr id="16" name="Group 16"/>
          <p:cNvGrpSpPr/>
          <p:nvPr/>
        </p:nvGrpSpPr>
        <p:grpSpPr>
          <a:xfrm>
            <a:off x="13059000" y="6040620"/>
            <a:ext cx="5229000" cy="1543050"/>
            <a:chOff x="0" y="0"/>
            <a:chExt cx="1377185" cy="406400"/>
          </a:xfrm>
        </p:grpSpPr>
        <p:sp>
          <p:nvSpPr>
            <p:cNvPr id="17" name="Freeform 17"/>
            <p:cNvSpPr/>
            <p:nvPr/>
          </p:nvSpPr>
          <p:spPr>
            <a:xfrm>
              <a:off x="0" y="0"/>
              <a:ext cx="1377185" cy="406400"/>
            </a:xfrm>
            <a:custGeom>
              <a:avLst/>
              <a:gdLst/>
              <a:ahLst/>
              <a:cxnLst/>
              <a:rect l="l" t="t" r="r" b="b"/>
              <a:pathLst>
                <a:path w="1377185" h="406400">
                  <a:moveTo>
                    <a:pt x="1173985" y="0"/>
                  </a:moveTo>
                  <a:cubicBezTo>
                    <a:pt x="1286209" y="0"/>
                    <a:pt x="1377185" y="90976"/>
                    <a:pt x="1377185" y="203200"/>
                  </a:cubicBezTo>
                  <a:cubicBezTo>
                    <a:pt x="1377185" y="315424"/>
                    <a:pt x="1286209" y="406400"/>
                    <a:pt x="1173985" y="406400"/>
                  </a:cubicBezTo>
                  <a:lnTo>
                    <a:pt x="203200" y="406400"/>
                  </a:lnTo>
                  <a:cubicBezTo>
                    <a:pt x="90976" y="406400"/>
                    <a:pt x="0" y="315424"/>
                    <a:pt x="0" y="203200"/>
                  </a:cubicBezTo>
                  <a:cubicBezTo>
                    <a:pt x="0" y="90976"/>
                    <a:pt x="90976" y="0"/>
                    <a:pt x="203200" y="0"/>
                  </a:cubicBezTo>
                  <a:close/>
                </a:path>
              </a:pathLst>
            </a:custGeom>
            <a:solidFill>
              <a:srgbClr val="FFF6E3"/>
            </a:solidFill>
          </p:spPr>
        </p:sp>
        <p:sp>
          <p:nvSpPr>
            <p:cNvPr id="18" name="TextBox 18"/>
            <p:cNvSpPr txBox="1"/>
            <p:nvPr/>
          </p:nvSpPr>
          <p:spPr>
            <a:xfrm>
              <a:off x="0" y="-57150"/>
              <a:ext cx="1377185" cy="463550"/>
            </a:xfrm>
            <a:prstGeom prst="rect">
              <a:avLst/>
            </a:prstGeom>
          </p:spPr>
          <p:txBody>
            <a:bodyPr lIns="50800" tIns="50800" rIns="50800" bIns="50800" rtlCol="0" anchor="ctr"/>
            <a:lstStyle/>
            <a:p>
              <a:pPr algn="ctr">
                <a:lnSpc>
                  <a:spcPts val="4199"/>
                </a:lnSpc>
              </a:pPr>
              <a:r>
                <a:rPr lang="en-US" sz="2999">
                  <a:solidFill>
                    <a:srgbClr val="000000"/>
                  </a:solidFill>
                  <a:latin typeface="Alice"/>
                </a:rPr>
                <a:t>Elastic Net Regularization</a:t>
              </a:r>
            </a:p>
          </p:txBody>
        </p:sp>
      </p:grpSp>
      <p:sp>
        <p:nvSpPr>
          <p:cNvPr id="19" name="TextBox 19"/>
          <p:cNvSpPr txBox="1"/>
          <p:nvPr/>
        </p:nvSpPr>
        <p:spPr>
          <a:xfrm>
            <a:off x="3804648" y="829303"/>
            <a:ext cx="9848351" cy="2079626"/>
          </a:xfrm>
          <a:prstGeom prst="rect">
            <a:avLst/>
          </a:prstGeom>
        </p:spPr>
        <p:txBody>
          <a:bodyPr lIns="0" tIns="0" rIns="0" bIns="0" rtlCol="0" anchor="t">
            <a:spAutoFit/>
          </a:bodyPr>
          <a:lstStyle/>
          <a:p>
            <a:pPr algn="ctr">
              <a:lnSpc>
                <a:spcPts val="8000"/>
              </a:lnSpc>
            </a:pPr>
            <a:r>
              <a:rPr lang="en-US" sz="8000">
                <a:solidFill>
                  <a:srgbClr val="000000"/>
                </a:solidFill>
                <a:latin typeface="Montserrat Classic Bold"/>
              </a:rPr>
              <a:t>TYPES  OF REGULARIZATION</a:t>
            </a:r>
          </a:p>
        </p:txBody>
      </p:sp>
      <p:pic>
        <p:nvPicPr>
          <p:cNvPr id="22" name="Audio 21">
            <a:hlinkClick r:id="" action="ppaction://media"/>
            <a:extLst>
              <a:ext uri="{FF2B5EF4-FFF2-40B4-BE49-F238E27FC236}">
                <a16:creationId xmlns:a16="http://schemas.microsoft.com/office/drawing/2014/main" id="{4D48215E-EC7A-442D-B997-DDEE26EAF19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729200" y="9728200"/>
            <a:ext cx="406400" cy="406400"/>
          </a:xfrm>
          <a:prstGeom prst="rect">
            <a:avLst/>
          </a:prstGeom>
        </p:spPr>
      </p:pic>
    </p:spTree>
  </p:cSld>
  <p:clrMapOvr>
    <a:masterClrMapping/>
  </p:clrMapOvr>
  <p:transition spd="slow" advTm="44153">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6E3"/>
        </a:solidFill>
        <a:effectLst/>
      </p:bgPr>
    </p:bg>
    <p:spTree>
      <p:nvGrpSpPr>
        <p:cNvPr id="1" name=""/>
        <p:cNvGrpSpPr/>
        <p:nvPr/>
      </p:nvGrpSpPr>
      <p:grpSpPr>
        <a:xfrm>
          <a:off x="0" y="0"/>
          <a:ext cx="0" cy="0"/>
          <a:chOff x="0" y="0"/>
          <a:chExt cx="0" cy="0"/>
        </a:xfrm>
      </p:grpSpPr>
      <p:sp>
        <p:nvSpPr>
          <p:cNvPr id="2" name="TextBox 2"/>
          <p:cNvSpPr txBox="1"/>
          <p:nvPr/>
        </p:nvSpPr>
        <p:spPr>
          <a:xfrm>
            <a:off x="2376474" y="2669478"/>
            <a:ext cx="14135170" cy="4342765"/>
          </a:xfrm>
          <a:prstGeom prst="rect">
            <a:avLst/>
          </a:prstGeom>
        </p:spPr>
        <p:txBody>
          <a:bodyPr lIns="0" tIns="0" rIns="0" bIns="0" rtlCol="0" anchor="t">
            <a:spAutoFit/>
          </a:bodyPr>
          <a:lstStyle/>
          <a:p>
            <a:pPr algn="ctr">
              <a:lnSpc>
                <a:spcPts val="8480"/>
              </a:lnSpc>
            </a:pPr>
            <a:r>
              <a:rPr lang="en-US" sz="8000">
                <a:solidFill>
                  <a:srgbClr val="000000"/>
                </a:solidFill>
                <a:latin typeface="Montserrat Classic Bold"/>
              </a:rPr>
              <a:t>LET’S TALK ABOUT L2 </a:t>
            </a:r>
          </a:p>
          <a:p>
            <a:pPr algn="ctr">
              <a:lnSpc>
                <a:spcPts val="8480"/>
              </a:lnSpc>
            </a:pPr>
            <a:r>
              <a:rPr lang="en-US" sz="8000">
                <a:solidFill>
                  <a:srgbClr val="000000"/>
                </a:solidFill>
                <a:latin typeface="Montserrat Classic Bold"/>
              </a:rPr>
              <a:t>REGULARIZATION </a:t>
            </a:r>
          </a:p>
          <a:p>
            <a:pPr algn="ctr">
              <a:lnSpc>
                <a:spcPts val="8480"/>
              </a:lnSpc>
            </a:pPr>
            <a:r>
              <a:rPr lang="en-US" sz="8000">
                <a:solidFill>
                  <a:srgbClr val="000000"/>
                </a:solidFill>
                <a:latin typeface="Montserrat Classic Bold"/>
              </a:rPr>
              <a:t>IN LOGISTIC</a:t>
            </a:r>
          </a:p>
          <a:p>
            <a:pPr algn="ctr">
              <a:lnSpc>
                <a:spcPts val="8480"/>
              </a:lnSpc>
            </a:pPr>
            <a:r>
              <a:rPr lang="en-US" sz="8000">
                <a:solidFill>
                  <a:srgbClr val="000000"/>
                </a:solidFill>
                <a:latin typeface="Montserrat Classic Bold"/>
              </a:rPr>
              <a:t>REGRESSION</a:t>
            </a:r>
          </a:p>
        </p:txBody>
      </p:sp>
      <p:pic>
        <p:nvPicPr>
          <p:cNvPr id="5" name="Audio 4">
            <a:hlinkClick r:id="" action="ppaction://media"/>
            <a:extLst>
              <a:ext uri="{FF2B5EF4-FFF2-40B4-BE49-F238E27FC236}">
                <a16:creationId xmlns:a16="http://schemas.microsoft.com/office/drawing/2014/main" id="{87BF1BFF-B0D1-49E1-860A-5DE9D5D772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729200" y="9728200"/>
            <a:ext cx="406400" cy="406400"/>
          </a:xfrm>
          <a:prstGeom prst="rect">
            <a:avLst/>
          </a:prstGeom>
        </p:spPr>
      </p:pic>
    </p:spTree>
  </p:cSld>
  <p:clrMapOvr>
    <a:masterClrMapping/>
  </p:clrMapOvr>
  <p:transition spd="slow" advTm="3388">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147106"/>
            <a:ext cx="9254329" cy="10581211"/>
            <a:chOff x="0" y="0"/>
            <a:chExt cx="2437354" cy="2786821"/>
          </a:xfrm>
        </p:grpSpPr>
        <p:sp>
          <p:nvSpPr>
            <p:cNvPr id="3" name="Freeform 3"/>
            <p:cNvSpPr/>
            <p:nvPr/>
          </p:nvSpPr>
          <p:spPr>
            <a:xfrm>
              <a:off x="0" y="0"/>
              <a:ext cx="2437354" cy="2786821"/>
            </a:xfrm>
            <a:custGeom>
              <a:avLst/>
              <a:gdLst/>
              <a:ahLst/>
              <a:cxnLst/>
              <a:rect l="l" t="t" r="r" b="b"/>
              <a:pathLst>
                <a:path w="2437354" h="2786821">
                  <a:moveTo>
                    <a:pt x="0" y="0"/>
                  </a:moveTo>
                  <a:lnTo>
                    <a:pt x="2437354" y="0"/>
                  </a:lnTo>
                  <a:lnTo>
                    <a:pt x="2437354" y="2786821"/>
                  </a:lnTo>
                  <a:lnTo>
                    <a:pt x="0" y="2786821"/>
                  </a:lnTo>
                  <a:close/>
                </a:path>
              </a:pathLst>
            </a:custGeom>
            <a:solidFill>
              <a:srgbClr val="FFF6E3"/>
            </a:solidFill>
          </p:spPr>
        </p:sp>
        <p:sp>
          <p:nvSpPr>
            <p:cNvPr id="4" name="TextBox 4"/>
            <p:cNvSpPr txBox="1"/>
            <p:nvPr/>
          </p:nvSpPr>
          <p:spPr>
            <a:xfrm>
              <a:off x="0" y="-38100"/>
              <a:ext cx="2437354" cy="2824921"/>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777304" y="7536300"/>
            <a:ext cx="4000474" cy="1762127"/>
          </a:xfrm>
          <a:prstGeom prst="rect">
            <a:avLst/>
          </a:prstGeom>
        </p:spPr>
        <p:txBody>
          <a:bodyPr lIns="0" tIns="0" rIns="0" bIns="0" rtlCol="0" anchor="t">
            <a:spAutoFit/>
          </a:bodyPr>
          <a:lstStyle/>
          <a:p>
            <a:pPr algn="ctr">
              <a:lnSpc>
                <a:spcPts val="4799"/>
              </a:lnSpc>
            </a:pPr>
            <a:r>
              <a:rPr lang="en-US" sz="2999">
                <a:solidFill>
                  <a:srgbClr val="000000"/>
                </a:solidFill>
                <a:latin typeface="Montserrat Classic"/>
              </a:rPr>
              <a:t>3.  w is the parameters used and x is the input </a:t>
            </a:r>
          </a:p>
        </p:txBody>
      </p:sp>
      <p:sp>
        <p:nvSpPr>
          <p:cNvPr id="6" name="TextBox 6"/>
          <p:cNvSpPr txBox="1"/>
          <p:nvPr/>
        </p:nvSpPr>
        <p:spPr>
          <a:xfrm>
            <a:off x="13512470" y="6829201"/>
            <a:ext cx="3658333" cy="2362202"/>
          </a:xfrm>
          <a:prstGeom prst="rect">
            <a:avLst/>
          </a:prstGeom>
        </p:spPr>
        <p:txBody>
          <a:bodyPr lIns="0" tIns="0" rIns="0" bIns="0" rtlCol="0" anchor="t">
            <a:spAutoFit/>
          </a:bodyPr>
          <a:lstStyle/>
          <a:p>
            <a:pPr algn="ctr">
              <a:lnSpc>
                <a:spcPts val="4799"/>
              </a:lnSpc>
            </a:pPr>
            <a:r>
              <a:rPr lang="en-US" sz="2999">
                <a:solidFill>
                  <a:srgbClr val="000000"/>
                </a:solidFill>
                <a:latin typeface="Montserrat Classic"/>
              </a:rPr>
              <a:t>4.  It is used to make the value of the input between 0 and 1(inclusive)</a:t>
            </a:r>
          </a:p>
        </p:txBody>
      </p:sp>
      <p:sp>
        <p:nvSpPr>
          <p:cNvPr id="7" name="TextBox 7"/>
          <p:cNvSpPr txBox="1"/>
          <p:nvPr/>
        </p:nvSpPr>
        <p:spPr>
          <a:xfrm>
            <a:off x="478788" y="962025"/>
            <a:ext cx="4597508" cy="4278643"/>
          </a:xfrm>
          <a:prstGeom prst="rect">
            <a:avLst/>
          </a:prstGeom>
        </p:spPr>
        <p:txBody>
          <a:bodyPr lIns="0" tIns="0" rIns="0" bIns="0" rtlCol="0" anchor="t">
            <a:spAutoFit/>
          </a:bodyPr>
          <a:lstStyle/>
          <a:p>
            <a:pPr marL="652984" lvl="1" indent="-326492" algn="l">
              <a:lnSpc>
                <a:spcPts val="4234"/>
              </a:lnSpc>
              <a:buAutoNum type="arabicPeriod"/>
            </a:pPr>
            <a:r>
              <a:rPr lang="en-US" sz="3024">
                <a:solidFill>
                  <a:srgbClr val="000000"/>
                </a:solidFill>
                <a:latin typeface="Montserrat Classic"/>
              </a:rPr>
              <a:t>  Logistic regression is one of the machine learning algorithm used for classification.</a:t>
            </a:r>
          </a:p>
          <a:p>
            <a:pPr algn="l">
              <a:lnSpc>
                <a:spcPts val="1854"/>
              </a:lnSpc>
            </a:pPr>
            <a:endParaRPr lang="en-US" sz="3024">
              <a:solidFill>
                <a:srgbClr val="000000"/>
              </a:solidFill>
              <a:latin typeface="Montserrat Classic"/>
            </a:endParaRPr>
          </a:p>
          <a:p>
            <a:pPr algn="l">
              <a:lnSpc>
                <a:spcPts val="1854"/>
              </a:lnSpc>
            </a:pPr>
            <a:endParaRPr lang="en-US" sz="3024">
              <a:solidFill>
                <a:srgbClr val="000000"/>
              </a:solidFill>
              <a:latin typeface="Montserrat Classic"/>
            </a:endParaRPr>
          </a:p>
          <a:p>
            <a:pPr algn="l">
              <a:lnSpc>
                <a:spcPts val="1854"/>
              </a:lnSpc>
            </a:pPr>
            <a:endParaRPr lang="en-US" sz="3024">
              <a:solidFill>
                <a:srgbClr val="000000"/>
              </a:solidFill>
              <a:latin typeface="Montserrat Classic"/>
            </a:endParaRPr>
          </a:p>
          <a:p>
            <a:pPr algn="l">
              <a:lnSpc>
                <a:spcPts val="1854"/>
              </a:lnSpc>
            </a:pPr>
            <a:endParaRPr lang="en-US" sz="3024">
              <a:solidFill>
                <a:srgbClr val="000000"/>
              </a:solidFill>
              <a:latin typeface="Montserrat Classic"/>
            </a:endParaRPr>
          </a:p>
          <a:p>
            <a:pPr algn="l">
              <a:lnSpc>
                <a:spcPts val="1854"/>
              </a:lnSpc>
            </a:pPr>
            <a:endParaRPr lang="en-US" sz="3024">
              <a:solidFill>
                <a:srgbClr val="000000"/>
              </a:solidFill>
              <a:latin typeface="Montserrat Classic"/>
            </a:endParaRPr>
          </a:p>
          <a:p>
            <a:pPr algn="l">
              <a:lnSpc>
                <a:spcPts val="1854"/>
              </a:lnSpc>
            </a:pPr>
            <a:endParaRPr lang="en-US" sz="3024">
              <a:solidFill>
                <a:srgbClr val="000000"/>
              </a:solidFill>
              <a:latin typeface="Montserrat Classic"/>
            </a:endParaRPr>
          </a:p>
          <a:p>
            <a:pPr algn="l">
              <a:lnSpc>
                <a:spcPts val="1854"/>
              </a:lnSpc>
            </a:pPr>
            <a:endParaRPr lang="en-US" sz="3024">
              <a:solidFill>
                <a:srgbClr val="000000"/>
              </a:solidFill>
              <a:latin typeface="Montserrat Classic"/>
            </a:endParaRPr>
          </a:p>
        </p:txBody>
      </p:sp>
      <p:grpSp>
        <p:nvGrpSpPr>
          <p:cNvPr id="8" name="Group 8"/>
          <p:cNvGrpSpPr/>
          <p:nvPr/>
        </p:nvGrpSpPr>
        <p:grpSpPr>
          <a:xfrm>
            <a:off x="5861380" y="3849596"/>
            <a:ext cx="6565239" cy="3093905"/>
            <a:chOff x="0" y="0"/>
            <a:chExt cx="8753652" cy="4125206"/>
          </a:xfrm>
        </p:grpSpPr>
        <p:pic>
          <p:nvPicPr>
            <p:cNvPr id="9" name="Picture 9"/>
            <p:cNvPicPr>
              <a:picLocks noChangeAspect="1"/>
            </p:cNvPicPr>
            <p:nvPr/>
          </p:nvPicPr>
          <p:blipFill>
            <a:blip r:embed="rId4"/>
            <a:srcRect l="1501" t="820" r="14912"/>
            <a:stretch>
              <a:fillRect/>
            </a:stretch>
          </p:blipFill>
          <p:spPr>
            <a:xfrm>
              <a:off x="0" y="0"/>
              <a:ext cx="8753652" cy="4125206"/>
            </a:xfrm>
            <a:prstGeom prst="rect">
              <a:avLst/>
            </a:prstGeom>
          </p:spPr>
        </p:pic>
      </p:grpSp>
      <p:sp>
        <p:nvSpPr>
          <p:cNvPr id="10" name="TextBox 10"/>
          <p:cNvSpPr txBox="1"/>
          <p:nvPr/>
        </p:nvSpPr>
        <p:spPr>
          <a:xfrm>
            <a:off x="12941562" y="1139397"/>
            <a:ext cx="3993738" cy="2362202"/>
          </a:xfrm>
          <a:prstGeom prst="rect">
            <a:avLst/>
          </a:prstGeom>
        </p:spPr>
        <p:txBody>
          <a:bodyPr lIns="0" tIns="0" rIns="0" bIns="0" rtlCol="0" anchor="t">
            <a:spAutoFit/>
          </a:bodyPr>
          <a:lstStyle/>
          <a:p>
            <a:pPr algn="ctr">
              <a:lnSpc>
                <a:spcPts val="4799"/>
              </a:lnSpc>
            </a:pPr>
            <a:r>
              <a:rPr lang="en-US" sz="2999">
                <a:solidFill>
                  <a:srgbClr val="000000"/>
                </a:solidFill>
                <a:latin typeface="Montserrat Classic"/>
              </a:rPr>
              <a:t>2.  This is the sigmoid function that is used in logistic regression</a:t>
            </a:r>
          </a:p>
        </p:txBody>
      </p:sp>
      <p:pic>
        <p:nvPicPr>
          <p:cNvPr id="13" name="Audio 12">
            <a:hlinkClick r:id="" action="ppaction://media"/>
            <a:extLst>
              <a:ext uri="{FF2B5EF4-FFF2-40B4-BE49-F238E27FC236}">
                <a16:creationId xmlns:a16="http://schemas.microsoft.com/office/drawing/2014/main" id="{306ED6A5-9A46-469E-A89B-90DE72C657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729200" y="9728200"/>
            <a:ext cx="406400" cy="406400"/>
          </a:xfrm>
          <a:prstGeom prst="rect">
            <a:avLst/>
          </a:prstGeom>
        </p:spPr>
      </p:pic>
    </p:spTree>
  </p:cSld>
  <p:clrMapOvr>
    <a:masterClrMapping/>
  </p:clrMapOvr>
  <p:transition spd="slow" advTm="48823">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5735841"/>
            <a:chOff x="0" y="0"/>
            <a:chExt cx="4816593" cy="1510674"/>
          </a:xfrm>
        </p:grpSpPr>
        <p:sp>
          <p:nvSpPr>
            <p:cNvPr id="3" name="Freeform 3"/>
            <p:cNvSpPr/>
            <p:nvPr/>
          </p:nvSpPr>
          <p:spPr>
            <a:xfrm>
              <a:off x="0" y="0"/>
              <a:ext cx="4816592" cy="1510674"/>
            </a:xfrm>
            <a:custGeom>
              <a:avLst/>
              <a:gdLst/>
              <a:ahLst/>
              <a:cxnLst/>
              <a:rect l="l" t="t" r="r" b="b"/>
              <a:pathLst>
                <a:path w="4816592" h="1510674">
                  <a:moveTo>
                    <a:pt x="0" y="0"/>
                  </a:moveTo>
                  <a:lnTo>
                    <a:pt x="4816592" y="0"/>
                  </a:lnTo>
                  <a:lnTo>
                    <a:pt x="4816592" y="1510674"/>
                  </a:lnTo>
                  <a:lnTo>
                    <a:pt x="0" y="1510674"/>
                  </a:lnTo>
                  <a:close/>
                </a:path>
              </a:pathLst>
            </a:custGeom>
            <a:solidFill>
              <a:srgbClr val="FFF6E3"/>
            </a:solidFill>
          </p:spPr>
        </p:sp>
        <p:sp>
          <p:nvSpPr>
            <p:cNvPr id="4" name="TextBox 4"/>
            <p:cNvSpPr txBox="1"/>
            <p:nvPr/>
          </p:nvSpPr>
          <p:spPr>
            <a:xfrm>
              <a:off x="0" y="-38100"/>
              <a:ext cx="4816593" cy="1548774"/>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441488" y="6789584"/>
            <a:ext cx="15645874" cy="3022446"/>
          </a:xfrm>
          <a:prstGeom prst="rect">
            <a:avLst/>
          </a:prstGeom>
        </p:spPr>
        <p:txBody>
          <a:bodyPr lIns="0" tIns="0" rIns="0" bIns="0" rtlCol="0" anchor="t">
            <a:spAutoFit/>
          </a:bodyPr>
          <a:lstStyle/>
          <a:p>
            <a:pPr marL="622022" lvl="1" indent="-311011" algn="l">
              <a:lnSpc>
                <a:spcPts val="4033"/>
              </a:lnSpc>
              <a:buFont typeface="Arial"/>
              <a:buChar char="•"/>
            </a:pPr>
            <a:r>
              <a:rPr lang="en-US" sz="2881">
                <a:solidFill>
                  <a:srgbClr val="000000"/>
                </a:solidFill>
                <a:latin typeface="Montserrat Classic"/>
              </a:rPr>
              <a:t>The above is the loss function for the logistic regression where y(i) is the ground truth of the data.</a:t>
            </a:r>
          </a:p>
          <a:p>
            <a:pPr algn="l">
              <a:lnSpc>
                <a:spcPts val="4033"/>
              </a:lnSpc>
            </a:pPr>
            <a:endParaRPr lang="en-US" sz="2881">
              <a:solidFill>
                <a:srgbClr val="000000"/>
              </a:solidFill>
              <a:latin typeface="Montserrat Classic"/>
            </a:endParaRPr>
          </a:p>
          <a:p>
            <a:pPr marL="622022" lvl="1" indent="-311011" algn="l">
              <a:lnSpc>
                <a:spcPts val="4033"/>
              </a:lnSpc>
              <a:buFont typeface="Arial"/>
              <a:buChar char="•"/>
            </a:pPr>
            <a:r>
              <a:rPr lang="en-US" sz="2881">
                <a:solidFill>
                  <a:srgbClr val="000000"/>
                </a:solidFill>
                <a:latin typeface="Montserrat Classic"/>
              </a:rPr>
              <a:t>The loss function value must be minimum for a better model. So,we use gradient descent method to update the parameters of the model.</a:t>
            </a:r>
          </a:p>
          <a:p>
            <a:pPr algn="ctr">
              <a:lnSpc>
                <a:spcPts val="4033"/>
              </a:lnSpc>
            </a:pPr>
            <a:endParaRPr lang="en-US" sz="2881">
              <a:solidFill>
                <a:srgbClr val="000000"/>
              </a:solidFill>
              <a:latin typeface="Montserrat Classic"/>
            </a:endParaRPr>
          </a:p>
        </p:txBody>
      </p:sp>
      <p:grpSp>
        <p:nvGrpSpPr>
          <p:cNvPr id="6" name="Group 6"/>
          <p:cNvGrpSpPr/>
          <p:nvPr/>
        </p:nvGrpSpPr>
        <p:grpSpPr>
          <a:xfrm>
            <a:off x="2055329" y="1028700"/>
            <a:ext cx="14568548" cy="2850542"/>
            <a:chOff x="0" y="0"/>
            <a:chExt cx="19424731" cy="3800723"/>
          </a:xfrm>
        </p:grpSpPr>
        <p:pic>
          <p:nvPicPr>
            <p:cNvPr id="7" name="Picture 7"/>
            <p:cNvPicPr>
              <a:picLocks noChangeAspect="1"/>
            </p:cNvPicPr>
            <p:nvPr/>
          </p:nvPicPr>
          <p:blipFill>
            <a:blip r:embed="rId4"/>
            <a:srcRect l="5029" r="5029"/>
            <a:stretch>
              <a:fillRect/>
            </a:stretch>
          </p:blipFill>
          <p:spPr>
            <a:xfrm>
              <a:off x="0" y="0"/>
              <a:ext cx="19424731" cy="3800723"/>
            </a:xfrm>
            <a:prstGeom prst="rect">
              <a:avLst/>
            </a:prstGeom>
          </p:spPr>
        </p:pic>
      </p:grpSp>
      <p:pic>
        <p:nvPicPr>
          <p:cNvPr id="9" name="Audio 8">
            <a:hlinkClick r:id="" action="ppaction://media"/>
            <a:extLst>
              <a:ext uri="{FF2B5EF4-FFF2-40B4-BE49-F238E27FC236}">
                <a16:creationId xmlns:a16="http://schemas.microsoft.com/office/drawing/2014/main" id="{7B063D96-CA67-4840-AEAC-5F2D9DFFB8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729200" y="9728200"/>
            <a:ext cx="406400" cy="406400"/>
          </a:xfrm>
          <a:prstGeom prst="rect">
            <a:avLst/>
          </a:prstGeom>
        </p:spPr>
      </p:pic>
    </p:spTree>
  </p:cSld>
  <p:clrMapOvr>
    <a:masterClrMapping/>
  </p:clrMapOvr>
  <p:transition spd="slow" advTm="750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330815">
            <a:off x="1366234" y="977897"/>
            <a:ext cx="15555532" cy="10287000"/>
            <a:chOff x="0" y="0"/>
            <a:chExt cx="4096930" cy="2709333"/>
          </a:xfrm>
        </p:grpSpPr>
        <p:sp>
          <p:nvSpPr>
            <p:cNvPr id="3" name="Freeform 3"/>
            <p:cNvSpPr/>
            <p:nvPr/>
          </p:nvSpPr>
          <p:spPr>
            <a:xfrm>
              <a:off x="0" y="0"/>
              <a:ext cx="4096930" cy="2709333"/>
            </a:xfrm>
            <a:custGeom>
              <a:avLst/>
              <a:gdLst/>
              <a:ahLst/>
              <a:cxnLst/>
              <a:rect l="l" t="t" r="r" b="b"/>
              <a:pathLst>
                <a:path w="4096930" h="2709333">
                  <a:moveTo>
                    <a:pt x="0" y="0"/>
                  </a:moveTo>
                  <a:lnTo>
                    <a:pt x="4096930" y="0"/>
                  </a:lnTo>
                  <a:lnTo>
                    <a:pt x="4096930" y="2709333"/>
                  </a:lnTo>
                  <a:lnTo>
                    <a:pt x="0" y="2709333"/>
                  </a:lnTo>
                  <a:close/>
                </a:path>
              </a:pathLst>
            </a:custGeom>
            <a:solidFill>
              <a:srgbClr val="FFF6E3"/>
            </a:solidFill>
          </p:spPr>
        </p:sp>
        <p:sp>
          <p:nvSpPr>
            <p:cNvPr id="4" name="TextBox 4"/>
            <p:cNvSpPr txBox="1"/>
            <p:nvPr/>
          </p:nvSpPr>
          <p:spPr>
            <a:xfrm>
              <a:off x="0" y="-38100"/>
              <a:ext cx="4096930" cy="274743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3428517" y="605258"/>
            <a:ext cx="11003541" cy="1950614"/>
          </a:xfrm>
          <a:custGeom>
            <a:avLst/>
            <a:gdLst/>
            <a:ahLst/>
            <a:cxnLst/>
            <a:rect l="l" t="t" r="r" b="b"/>
            <a:pathLst>
              <a:path w="11003541" h="1950614">
                <a:moveTo>
                  <a:pt x="0" y="0"/>
                </a:moveTo>
                <a:lnTo>
                  <a:pt x="11003541" y="0"/>
                </a:lnTo>
                <a:lnTo>
                  <a:pt x="11003541" y="1950614"/>
                </a:lnTo>
                <a:lnTo>
                  <a:pt x="0" y="1950614"/>
                </a:lnTo>
                <a:lnTo>
                  <a:pt x="0" y="0"/>
                </a:lnTo>
                <a:close/>
              </a:path>
            </a:pathLst>
          </a:custGeom>
          <a:blipFill>
            <a:blip r:embed="rId4"/>
            <a:stretch>
              <a:fillRect b="-5819"/>
            </a:stretch>
          </a:blipFill>
        </p:spPr>
      </p:sp>
      <p:sp>
        <p:nvSpPr>
          <p:cNvPr id="6" name="TextBox 6"/>
          <p:cNvSpPr txBox="1"/>
          <p:nvPr/>
        </p:nvSpPr>
        <p:spPr>
          <a:xfrm>
            <a:off x="2062189" y="3508372"/>
            <a:ext cx="7484045" cy="860425"/>
          </a:xfrm>
          <a:prstGeom prst="rect">
            <a:avLst/>
          </a:prstGeom>
        </p:spPr>
        <p:txBody>
          <a:bodyPr lIns="0" tIns="0" rIns="0" bIns="0" rtlCol="0" anchor="t">
            <a:spAutoFit/>
          </a:bodyPr>
          <a:lstStyle/>
          <a:p>
            <a:pPr marL="539748" lvl="1" indent="-269874" algn="l">
              <a:lnSpc>
                <a:spcPts val="3499"/>
              </a:lnSpc>
              <a:buFont typeface="Arial"/>
              <a:buChar char="•"/>
            </a:pPr>
            <a:r>
              <a:rPr lang="en-US" sz="2499">
                <a:solidFill>
                  <a:srgbClr val="000000"/>
                </a:solidFill>
                <a:latin typeface="Montserrat Classic"/>
              </a:rPr>
              <a:t>This is the result of applying the gradient descent on the loss function.</a:t>
            </a:r>
          </a:p>
        </p:txBody>
      </p:sp>
      <p:sp>
        <p:nvSpPr>
          <p:cNvPr id="7" name="TextBox 7"/>
          <p:cNvSpPr txBox="1"/>
          <p:nvPr/>
        </p:nvSpPr>
        <p:spPr>
          <a:xfrm>
            <a:off x="10221233" y="3508372"/>
            <a:ext cx="7619045" cy="2613025"/>
          </a:xfrm>
          <a:prstGeom prst="rect">
            <a:avLst/>
          </a:prstGeom>
        </p:spPr>
        <p:txBody>
          <a:bodyPr lIns="0" tIns="0" rIns="0" bIns="0" rtlCol="0" anchor="t">
            <a:spAutoFit/>
          </a:bodyPr>
          <a:lstStyle/>
          <a:p>
            <a:pPr algn="l">
              <a:lnSpc>
                <a:spcPts val="3499"/>
              </a:lnSpc>
            </a:pPr>
            <a:endParaRPr/>
          </a:p>
          <a:p>
            <a:pPr marL="539748" lvl="1" indent="-269874" algn="l">
              <a:lnSpc>
                <a:spcPts val="3499"/>
              </a:lnSpc>
              <a:buFont typeface="Arial"/>
              <a:buChar char="•"/>
            </a:pPr>
            <a:r>
              <a:rPr lang="en-US" sz="2499" spc="-54">
                <a:solidFill>
                  <a:srgbClr val="000000"/>
                </a:solidFill>
                <a:latin typeface="Montserrat Classic"/>
              </a:rPr>
              <a:t>CASE II: For class label = 1</a:t>
            </a:r>
          </a:p>
          <a:p>
            <a:pPr algn="l">
              <a:lnSpc>
                <a:spcPts val="3499"/>
              </a:lnSpc>
            </a:pPr>
            <a:r>
              <a:rPr lang="en-US" sz="2499" spc="-54">
                <a:solidFill>
                  <a:srgbClr val="000000"/>
                </a:solidFill>
                <a:latin typeface="Montserrat Classic"/>
              </a:rPr>
              <a:t>         h(x) will try to produce results as close 1 as              possible. As such, wT.x will be as large as possible and Wi will tend to +infinity</a:t>
            </a:r>
          </a:p>
          <a:p>
            <a:pPr algn="l">
              <a:lnSpc>
                <a:spcPts val="3499"/>
              </a:lnSpc>
            </a:pPr>
            <a:endParaRPr lang="en-US" sz="2499" spc="-54">
              <a:solidFill>
                <a:srgbClr val="000000"/>
              </a:solidFill>
              <a:latin typeface="Montserrat Classic"/>
            </a:endParaRPr>
          </a:p>
        </p:txBody>
      </p:sp>
      <p:sp>
        <p:nvSpPr>
          <p:cNvPr id="8" name="TextBox 8"/>
          <p:cNvSpPr txBox="1"/>
          <p:nvPr/>
        </p:nvSpPr>
        <p:spPr>
          <a:xfrm>
            <a:off x="2062189" y="5318854"/>
            <a:ext cx="7484045" cy="3489325"/>
          </a:xfrm>
          <a:prstGeom prst="rect">
            <a:avLst/>
          </a:prstGeom>
        </p:spPr>
        <p:txBody>
          <a:bodyPr lIns="0" tIns="0" rIns="0" bIns="0" rtlCol="0" anchor="t">
            <a:spAutoFit/>
          </a:bodyPr>
          <a:lstStyle/>
          <a:p>
            <a:pPr marL="539748" lvl="1" indent="-269874" algn="l">
              <a:lnSpc>
                <a:spcPts val="3499"/>
              </a:lnSpc>
              <a:buFont typeface="Arial"/>
              <a:buChar char="•"/>
            </a:pPr>
            <a:r>
              <a:rPr lang="en-US" sz="2499">
                <a:solidFill>
                  <a:srgbClr val="000000"/>
                </a:solidFill>
                <a:latin typeface="Montserrat Classic"/>
              </a:rPr>
              <a:t>When we try to find the value of h(x) we can observe that:</a:t>
            </a:r>
          </a:p>
          <a:p>
            <a:pPr algn="l">
              <a:lnSpc>
                <a:spcPts val="3499"/>
              </a:lnSpc>
            </a:pPr>
            <a:endParaRPr lang="en-US" sz="2499">
              <a:solidFill>
                <a:srgbClr val="000000"/>
              </a:solidFill>
              <a:latin typeface="Montserrat Classic"/>
            </a:endParaRPr>
          </a:p>
          <a:p>
            <a:pPr marL="539748" lvl="1" indent="-269874" algn="l">
              <a:lnSpc>
                <a:spcPts val="3499"/>
              </a:lnSpc>
              <a:buFont typeface="Arial"/>
              <a:buChar char="•"/>
            </a:pPr>
            <a:r>
              <a:rPr lang="en-US" sz="2499" spc="-54">
                <a:solidFill>
                  <a:srgbClr val="000000"/>
                </a:solidFill>
                <a:latin typeface="Montserrat Classic"/>
              </a:rPr>
              <a:t>CASE I: For class label = 0</a:t>
            </a:r>
          </a:p>
          <a:p>
            <a:pPr algn="l">
              <a:lnSpc>
                <a:spcPts val="3499"/>
              </a:lnSpc>
            </a:pPr>
            <a:r>
              <a:rPr lang="en-US" sz="2499" spc="-54">
                <a:solidFill>
                  <a:srgbClr val="000000"/>
                </a:solidFill>
                <a:latin typeface="Montserrat Classic"/>
              </a:rPr>
              <a:t>       h(x) will try to produce results as close 0 as </a:t>
            </a:r>
          </a:p>
          <a:p>
            <a:pPr algn="l">
              <a:lnSpc>
                <a:spcPts val="3499"/>
              </a:lnSpc>
            </a:pPr>
            <a:r>
              <a:rPr lang="en-US" sz="2499" spc="-54">
                <a:solidFill>
                  <a:srgbClr val="000000"/>
                </a:solidFill>
                <a:latin typeface="Montserrat Classic"/>
              </a:rPr>
              <a:t>       possible. As such, wT.x will be as small as               possible and Wi will tend to -infinity</a:t>
            </a:r>
          </a:p>
          <a:p>
            <a:pPr algn="l">
              <a:lnSpc>
                <a:spcPts val="3499"/>
              </a:lnSpc>
            </a:pPr>
            <a:endParaRPr lang="en-US" sz="2499" spc="-54">
              <a:solidFill>
                <a:srgbClr val="000000"/>
              </a:solidFill>
              <a:latin typeface="Montserrat Classic"/>
            </a:endParaRPr>
          </a:p>
        </p:txBody>
      </p:sp>
      <p:pic>
        <p:nvPicPr>
          <p:cNvPr id="10" name="Audio 9">
            <a:hlinkClick r:id="" action="ppaction://media"/>
            <a:extLst>
              <a:ext uri="{FF2B5EF4-FFF2-40B4-BE49-F238E27FC236}">
                <a16:creationId xmlns:a16="http://schemas.microsoft.com/office/drawing/2014/main" id="{752EFECB-C761-4B8F-A4E8-5069F00955E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729200" y="9728200"/>
            <a:ext cx="406400" cy="406400"/>
          </a:xfrm>
          <a:prstGeom prst="rect">
            <a:avLst/>
          </a:prstGeom>
        </p:spPr>
      </p:pic>
    </p:spTree>
  </p:cSld>
  <p:clrMapOvr>
    <a:masterClrMapping/>
  </p:clrMapOvr>
  <p:transition spd="slow" advTm="22317">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34812" y="2379387"/>
            <a:ext cx="17086124" cy="7256225"/>
            <a:chOff x="0" y="0"/>
            <a:chExt cx="4500049" cy="1911105"/>
          </a:xfrm>
        </p:grpSpPr>
        <p:sp>
          <p:nvSpPr>
            <p:cNvPr id="3" name="Freeform 3"/>
            <p:cNvSpPr/>
            <p:nvPr/>
          </p:nvSpPr>
          <p:spPr>
            <a:xfrm>
              <a:off x="0" y="0"/>
              <a:ext cx="4500049" cy="1911105"/>
            </a:xfrm>
            <a:custGeom>
              <a:avLst/>
              <a:gdLst/>
              <a:ahLst/>
              <a:cxnLst/>
              <a:rect l="l" t="t" r="r" b="b"/>
              <a:pathLst>
                <a:path w="4500049" h="1911105">
                  <a:moveTo>
                    <a:pt x="0" y="0"/>
                  </a:moveTo>
                  <a:lnTo>
                    <a:pt x="4500049" y="0"/>
                  </a:lnTo>
                  <a:lnTo>
                    <a:pt x="4500049" y="1911105"/>
                  </a:lnTo>
                  <a:lnTo>
                    <a:pt x="0" y="1911105"/>
                  </a:lnTo>
                  <a:close/>
                </a:path>
              </a:pathLst>
            </a:custGeom>
            <a:solidFill>
              <a:srgbClr val="FFF6E3"/>
            </a:solidFill>
          </p:spPr>
        </p:sp>
        <p:sp>
          <p:nvSpPr>
            <p:cNvPr id="4" name="TextBox 4"/>
            <p:cNvSpPr txBox="1"/>
            <p:nvPr/>
          </p:nvSpPr>
          <p:spPr>
            <a:xfrm>
              <a:off x="0" y="-38100"/>
              <a:ext cx="4500049" cy="1949205"/>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2114999" y="4896000"/>
            <a:ext cx="11488081" cy="1786500"/>
          </a:xfrm>
          <a:custGeom>
            <a:avLst/>
            <a:gdLst/>
            <a:ahLst/>
            <a:cxnLst/>
            <a:rect l="l" t="t" r="r" b="b"/>
            <a:pathLst>
              <a:path w="11488081" h="1786500">
                <a:moveTo>
                  <a:pt x="0" y="0"/>
                </a:moveTo>
                <a:lnTo>
                  <a:pt x="11488080" y="0"/>
                </a:lnTo>
                <a:lnTo>
                  <a:pt x="11488080" y="1786500"/>
                </a:lnTo>
                <a:lnTo>
                  <a:pt x="0" y="1786500"/>
                </a:lnTo>
                <a:lnTo>
                  <a:pt x="0" y="0"/>
                </a:lnTo>
                <a:close/>
              </a:path>
            </a:pathLst>
          </a:custGeom>
          <a:blipFill>
            <a:blip r:embed="rId4"/>
            <a:stretch>
              <a:fillRect b="-13523"/>
            </a:stretch>
          </a:blipFill>
        </p:spPr>
      </p:sp>
      <p:sp>
        <p:nvSpPr>
          <p:cNvPr id="6" name="TextBox 6"/>
          <p:cNvSpPr txBox="1"/>
          <p:nvPr/>
        </p:nvSpPr>
        <p:spPr>
          <a:xfrm>
            <a:off x="634812" y="971550"/>
            <a:ext cx="16624488" cy="958974"/>
          </a:xfrm>
          <a:prstGeom prst="rect">
            <a:avLst/>
          </a:prstGeom>
        </p:spPr>
        <p:txBody>
          <a:bodyPr lIns="0" tIns="0" rIns="0" bIns="0" rtlCol="0" anchor="t">
            <a:spAutoFit/>
          </a:bodyPr>
          <a:lstStyle/>
          <a:p>
            <a:pPr marL="592673" lvl="1" indent="-296337" algn="l">
              <a:lnSpc>
                <a:spcPts val="3843"/>
              </a:lnSpc>
              <a:buFont typeface="Arial"/>
              <a:buChar char="•"/>
            </a:pPr>
            <a:r>
              <a:rPr lang="en-US" sz="2745" spc="43">
                <a:solidFill>
                  <a:srgbClr val="000000"/>
                </a:solidFill>
                <a:latin typeface="Montserrat Classic"/>
              </a:rPr>
              <a:t>This leads to a problem called overfitting that means the model cannot generalize well i.e, it will not predict the correct class for unseen data. </a:t>
            </a:r>
          </a:p>
        </p:txBody>
      </p:sp>
      <p:sp>
        <p:nvSpPr>
          <p:cNvPr id="7" name="TextBox 7"/>
          <p:cNvSpPr txBox="1"/>
          <p:nvPr/>
        </p:nvSpPr>
        <p:spPr>
          <a:xfrm>
            <a:off x="865631" y="2797950"/>
            <a:ext cx="16624488" cy="1444749"/>
          </a:xfrm>
          <a:prstGeom prst="rect">
            <a:avLst/>
          </a:prstGeom>
        </p:spPr>
        <p:txBody>
          <a:bodyPr lIns="0" tIns="0" rIns="0" bIns="0" rtlCol="0" anchor="t">
            <a:spAutoFit/>
          </a:bodyPr>
          <a:lstStyle/>
          <a:p>
            <a:pPr marL="592673" lvl="1" indent="-296337" algn="l">
              <a:lnSpc>
                <a:spcPts val="3843"/>
              </a:lnSpc>
              <a:buFont typeface="Arial"/>
              <a:buChar char="•"/>
            </a:pPr>
            <a:r>
              <a:rPr lang="en-US" sz="2745" spc="43" dirty="0">
                <a:solidFill>
                  <a:srgbClr val="000000"/>
                </a:solidFill>
                <a:latin typeface="Montserrat Classic"/>
              </a:rPr>
              <a:t>We can use Regularization to overcome overfitting problem.</a:t>
            </a:r>
          </a:p>
          <a:p>
            <a:pPr marL="592673" lvl="1" indent="-296337" algn="l">
              <a:lnSpc>
                <a:spcPts val="3843"/>
              </a:lnSpc>
              <a:buFont typeface="Arial"/>
              <a:buChar char="•"/>
            </a:pPr>
            <a:r>
              <a:rPr lang="en-US" sz="2745" spc="43" dirty="0">
                <a:solidFill>
                  <a:srgbClr val="000000"/>
                </a:solidFill>
                <a:latin typeface="Montserrat Classic"/>
              </a:rPr>
              <a:t>Let’s apply L2 regularization.</a:t>
            </a:r>
          </a:p>
          <a:p>
            <a:pPr marL="592673" lvl="1" indent="-296337" algn="l">
              <a:lnSpc>
                <a:spcPts val="3843"/>
              </a:lnSpc>
              <a:buFont typeface="Arial"/>
              <a:buChar char="•"/>
            </a:pPr>
            <a:r>
              <a:rPr lang="en-US" sz="2745" spc="43" dirty="0">
                <a:solidFill>
                  <a:srgbClr val="000000"/>
                </a:solidFill>
                <a:latin typeface="Montserrat Classic"/>
              </a:rPr>
              <a:t>The new loss function after applying L2 Regularization is shown as below:</a:t>
            </a:r>
          </a:p>
        </p:txBody>
      </p:sp>
      <p:sp>
        <p:nvSpPr>
          <p:cNvPr id="8" name="TextBox 8"/>
          <p:cNvSpPr txBox="1"/>
          <p:nvPr/>
        </p:nvSpPr>
        <p:spPr>
          <a:xfrm>
            <a:off x="1396031" y="7292100"/>
            <a:ext cx="16624488" cy="1444749"/>
          </a:xfrm>
          <a:prstGeom prst="rect">
            <a:avLst/>
          </a:prstGeom>
        </p:spPr>
        <p:txBody>
          <a:bodyPr lIns="0" tIns="0" rIns="0" bIns="0" rtlCol="0" anchor="t">
            <a:spAutoFit/>
          </a:bodyPr>
          <a:lstStyle/>
          <a:p>
            <a:pPr marL="592673" lvl="1" indent="-296337" algn="l">
              <a:lnSpc>
                <a:spcPts val="3843"/>
              </a:lnSpc>
              <a:buFont typeface="Arial"/>
              <a:buChar char="•"/>
            </a:pPr>
            <a:r>
              <a:rPr lang="en-US" sz="2745" spc="43">
                <a:solidFill>
                  <a:srgbClr val="000000"/>
                </a:solidFill>
                <a:latin typeface="Montserrat Classic"/>
              </a:rPr>
              <a:t>where lambda - regularization parameter and it controls the trade-off between the 2 goals</a:t>
            </a:r>
          </a:p>
          <a:p>
            <a:pPr marL="592673" lvl="1" indent="-296337" algn="l">
              <a:lnSpc>
                <a:spcPts val="3843"/>
              </a:lnSpc>
              <a:buFont typeface="Arial"/>
              <a:buChar char="•"/>
            </a:pPr>
            <a:r>
              <a:rPr lang="en-US" sz="2745" spc="43">
                <a:solidFill>
                  <a:srgbClr val="000000"/>
                </a:solidFill>
                <a:latin typeface="Montserrat Classic"/>
              </a:rPr>
              <a:t>:fitting the training data well vs keeping the params small to avoid overfitting.</a:t>
            </a:r>
          </a:p>
        </p:txBody>
      </p:sp>
      <p:pic>
        <p:nvPicPr>
          <p:cNvPr id="10" name="Audio 9">
            <a:hlinkClick r:id="" action="ppaction://media"/>
            <a:extLst>
              <a:ext uri="{FF2B5EF4-FFF2-40B4-BE49-F238E27FC236}">
                <a16:creationId xmlns:a16="http://schemas.microsoft.com/office/drawing/2014/main" id="{9893269A-C1BC-4941-B8C8-AB78239769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729200" y="9728200"/>
            <a:ext cx="406400" cy="406400"/>
          </a:xfrm>
          <a:prstGeom prst="rect">
            <a:avLst/>
          </a:prstGeom>
        </p:spPr>
      </p:pic>
    </p:spTree>
  </p:cSld>
  <p:clrMapOvr>
    <a:masterClrMapping/>
  </p:clrMapOvr>
  <p:transition spd="slow" advTm="23512">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0"/>
            <a:ext cx="9150396" cy="10882315"/>
            <a:chOff x="0" y="0"/>
            <a:chExt cx="2409981" cy="2866124"/>
          </a:xfrm>
        </p:grpSpPr>
        <p:sp>
          <p:nvSpPr>
            <p:cNvPr id="3" name="Freeform 3"/>
            <p:cNvSpPr/>
            <p:nvPr/>
          </p:nvSpPr>
          <p:spPr>
            <a:xfrm>
              <a:off x="0" y="0"/>
              <a:ext cx="2409981" cy="2866124"/>
            </a:xfrm>
            <a:custGeom>
              <a:avLst/>
              <a:gdLst/>
              <a:ahLst/>
              <a:cxnLst/>
              <a:rect l="l" t="t" r="r" b="b"/>
              <a:pathLst>
                <a:path w="2409981" h="2866124">
                  <a:moveTo>
                    <a:pt x="0" y="0"/>
                  </a:moveTo>
                  <a:lnTo>
                    <a:pt x="2409981" y="0"/>
                  </a:lnTo>
                  <a:lnTo>
                    <a:pt x="2409981" y="2866124"/>
                  </a:lnTo>
                  <a:lnTo>
                    <a:pt x="0" y="2866124"/>
                  </a:lnTo>
                  <a:close/>
                </a:path>
              </a:pathLst>
            </a:custGeom>
            <a:solidFill>
              <a:srgbClr val="FFF6E3"/>
            </a:solidFill>
          </p:spPr>
        </p:sp>
        <p:sp>
          <p:nvSpPr>
            <p:cNvPr id="4" name="TextBox 4"/>
            <p:cNvSpPr txBox="1"/>
            <p:nvPr/>
          </p:nvSpPr>
          <p:spPr>
            <a:xfrm>
              <a:off x="0" y="-38100"/>
              <a:ext cx="2409981" cy="2904224"/>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0" y="1914525"/>
            <a:ext cx="9414000" cy="6221731"/>
          </a:xfrm>
          <a:prstGeom prst="rect">
            <a:avLst/>
          </a:prstGeom>
        </p:spPr>
        <p:txBody>
          <a:bodyPr lIns="0" tIns="0" rIns="0" bIns="0" rtlCol="0" anchor="t">
            <a:spAutoFit/>
          </a:bodyPr>
          <a:lstStyle/>
          <a:p>
            <a:pPr algn="l">
              <a:lnSpc>
                <a:spcPts val="8160"/>
              </a:lnSpc>
            </a:pPr>
            <a:r>
              <a:rPr lang="en-US" sz="8000">
                <a:solidFill>
                  <a:srgbClr val="000000"/>
                </a:solidFill>
                <a:latin typeface="Montserrat Classic Bold"/>
              </a:rPr>
              <a:t>WHAT ARE THE BENEFITS OF USING REGULARIZATION IN LOGISTIC REGRESSION</a:t>
            </a:r>
          </a:p>
        </p:txBody>
      </p:sp>
      <p:sp>
        <p:nvSpPr>
          <p:cNvPr id="6" name="TextBox 6"/>
          <p:cNvSpPr txBox="1"/>
          <p:nvPr/>
        </p:nvSpPr>
        <p:spPr>
          <a:xfrm>
            <a:off x="9414000" y="125698"/>
            <a:ext cx="8728408" cy="8749727"/>
          </a:xfrm>
          <a:prstGeom prst="rect">
            <a:avLst/>
          </a:prstGeom>
        </p:spPr>
        <p:txBody>
          <a:bodyPr lIns="0" tIns="0" rIns="0" bIns="0" rtlCol="0" anchor="t">
            <a:spAutoFit/>
          </a:bodyPr>
          <a:lstStyle/>
          <a:p>
            <a:pPr marL="675951" lvl="1" indent="-337976" algn="l">
              <a:lnSpc>
                <a:spcPts val="4383"/>
              </a:lnSpc>
              <a:buFont typeface="Arial"/>
              <a:buChar char="•"/>
            </a:pPr>
            <a:r>
              <a:rPr lang="en-US" sz="3130">
                <a:solidFill>
                  <a:srgbClr val="000000"/>
                </a:solidFill>
                <a:latin typeface="Montserrat Classic"/>
              </a:rPr>
              <a:t>Regularization can improve the performance and accuracy of your logistic regression model by reducing overfitting and underfitting. </a:t>
            </a:r>
          </a:p>
          <a:p>
            <a:pPr marL="675951" lvl="1" indent="-337976" algn="l">
              <a:lnSpc>
                <a:spcPts val="4383"/>
              </a:lnSpc>
              <a:buFont typeface="Arial"/>
              <a:buChar char="•"/>
            </a:pPr>
            <a:r>
              <a:rPr lang="en-US" sz="3130">
                <a:solidFill>
                  <a:srgbClr val="000000"/>
                </a:solidFill>
                <a:latin typeface="Montserrat Classic"/>
              </a:rPr>
              <a:t>Regularization can also help you deal with multicollinearity, which is a situation where some of your input variables are highly correlated with each other.</a:t>
            </a:r>
          </a:p>
          <a:p>
            <a:pPr marL="675951" lvl="1" indent="-337976" algn="l">
              <a:lnSpc>
                <a:spcPts val="4383"/>
              </a:lnSpc>
              <a:buFont typeface="Arial"/>
              <a:buChar char="•"/>
            </a:pPr>
            <a:r>
              <a:rPr lang="en-US" sz="3130">
                <a:solidFill>
                  <a:srgbClr val="000000"/>
                </a:solidFill>
                <a:latin typeface="Montserrat Classic"/>
              </a:rPr>
              <a:t>Multicollinearity can cause instability and inefficiency in your model, as well as misleading interpretations of the coefficients. Regularization can reduce the impact of multicollinearity by shrinking or eliminating the coefficients of the correlated variables.</a:t>
            </a:r>
          </a:p>
        </p:txBody>
      </p:sp>
      <p:pic>
        <p:nvPicPr>
          <p:cNvPr id="8" name="Audio 7">
            <a:hlinkClick r:id="" action="ppaction://media"/>
            <a:extLst>
              <a:ext uri="{FF2B5EF4-FFF2-40B4-BE49-F238E27FC236}">
                <a16:creationId xmlns:a16="http://schemas.microsoft.com/office/drawing/2014/main" id="{23945CDA-A27B-44AD-A96E-221F244DCBA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729200" y="9728200"/>
            <a:ext cx="406400" cy="406400"/>
          </a:xfrm>
          <a:prstGeom prst="rect">
            <a:avLst/>
          </a:prstGeom>
        </p:spPr>
      </p:pic>
    </p:spTree>
  </p:cSld>
  <p:clrMapOvr>
    <a:masterClrMapping/>
  </p:clrMapOvr>
  <p:transition spd="slow" advTm="45544">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167</TotalTime>
  <Words>488</Words>
  <Application>Microsoft Office PowerPoint</Application>
  <PresentationFormat>Custom</PresentationFormat>
  <Paragraphs>49</Paragraphs>
  <Slides>10</Slides>
  <Notes>0</Notes>
  <HiddenSlides>0</HiddenSlides>
  <MMClips>10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Calibri</vt:lpstr>
      <vt:lpstr>Montserrat Classic</vt:lpstr>
      <vt:lpstr>Arial</vt:lpstr>
      <vt:lpstr>Montserrat Classic Bold</vt:lpstr>
      <vt:lpstr>Anaktoria</vt:lpstr>
      <vt:lpstr>Brittany Bold</vt:lpstr>
      <vt:lpstr>Alice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creative</dc:title>
  <dc:creator>Vadla Sreenija</dc:creator>
  <cp:lastModifiedBy>Vadla Sreenija</cp:lastModifiedBy>
  <cp:revision>7</cp:revision>
  <dcterms:created xsi:type="dcterms:W3CDTF">2006-08-16T00:00:00Z</dcterms:created>
  <dcterms:modified xsi:type="dcterms:W3CDTF">2024-05-31T13:35:26Z</dcterms:modified>
  <dc:identifier>DAGGbempFqw</dc:identifier>
</cp:coreProperties>
</file>

<file path=docProps/thumbnail.jpeg>
</file>